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4" r:id="rId2"/>
    <p:sldId id="276" r:id="rId3"/>
    <p:sldId id="283" r:id="rId4"/>
    <p:sldId id="284" r:id="rId5"/>
    <p:sldId id="285" r:id="rId6"/>
    <p:sldId id="286" r:id="rId7"/>
    <p:sldId id="274" r:id="rId8"/>
    <p:sldId id="278" r:id="rId9"/>
    <p:sldId id="279" r:id="rId10"/>
    <p:sldId id="281" r:id="rId11"/>
    <p:sldId id="282" r:id="rId12"/>
    <p:sldId id="280" r:id="rId13"/>
  </p:sldIdLst>
  <p:sldSz cx="9144000" cy="6858000" type="screen4x3"/>
  <p:notesSz cx="6742113" cy="98726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212" autoAdjust="0"/>
  </p:normalViewPr>
  <p:slideViewPr>
    <p:cSldViewPr>
      <p:cViewPr varScale="1">
        <p:scale>
          <a:sx n="74" d="100"/>
          <a:sy n="74" d="100"/>
        </p:scale>
        <p:origin x="104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598915" y="505632"/>
            <a:ext cx="2712452" cy="30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2190" y="9355034"/>
            <a:ext cx="3051118" cy="8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4" y="203967"/>
            <a:ext cx="991029" cy="50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0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39775"/>
            <a:ext cx="4935537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212" y="4689515"/>
            <a:ext cx="539369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316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Manfred Wilhelm - MGK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07.03.2017</a:t>
            </a:fld>
            <a:endParaRPr lang="de-DE" altLang="de-DE" sz="90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/>
              <a:t>Prof. Max Mustermann - Präsentationstitel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1412776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Projekt </a:t>
            </a:r>
            <a:r>
              <a:rPr lang="de-DE" altLang="de-DE" sz="2600" b="1" dirty="0"/>
              <a:t>Q5</a:t>
            </a:r>
            <a:r>
              <a:rPr lang="de-DE" altLang="de-DE" sz="2600" b="1" dirty="0">
                <a:solidFill>
                  <a:schemeClr val="tx2"/>
                </a:solidFill>
              </a:rPr>
              <a:t> – A und B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204864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1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rgbClr val="000000"/>
                </a:solidFill>
              </a:rPr>
              <a:t>PI-Statusworkshop am 13.03.2017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Umgebungs-/Lösungsmitteleffekte (</a:t>
            </a:r>
            <a:r>
              <a:rPr lang="de-DE" dirty="0" smtClean="0"/>
              <a:t>PB2)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b="1" dirty="0" err="1" smtClean="0"/>
              <a:t>CO</a:t>
            </a:r>
            <a:r>
              <a:rPr lang="de-DE" dirty="0" err="1" smtClean="0"/>
              <a:t>nductor</a:t>
            </a:r>
            <a:r>
              <a:rPr lang="de-DE" dirty="0" smtClean="0"/>
              <a:t>-like </a:t>
            </a:r>
            <a:r>
              <a:rPr lang="de-DE" b="1" dirty="0"/>
              <a:t>S</a:t>
            </a:r>
            <a:r>
              <a:rPr lang="de-DE" dirty="0"/>
              <a:t>creening </a:t>
            </a:r>
            <a:r>
              <a:rPr lang="de-DE" b="1" dirty="0" err="1"/>
              <a:t>MO</a:t>
            </a:r>
            <a:r>
              <a:rPr lang="de-DE" dirty="0" err="1"/>
              <a:t>del</a:t>
            </a:r>
            <a:r>
              <a:rPr lang="de-DE" dirty="0"/>
              <a:t>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Simulation </a:t>
            </a:r>
            <a:r>
              <a:rPr lang="de-DE" dirty="0"/>
              <a:t>von Umgebung/Lösungsmittel(LSM) durch Vorgabe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auf </a:t>
            </a:r>
            <a:r>
              <a:rPr lang="de-DE" dirty="0"/>
              <a:t>einer Hülle um das </a:t>
            </a:r>
            <a:r>
              <a:rPr lang="de-DE" dirty="0" smtClean="0"/>
              <a:t>Molekül </a:t>
            </a:r>
            <a:br>
              <a:rPr lang="de-DE" dirty="0" smtClean="0"/>
            </a:br>
            <a:r>
              <a:rPr lang="de-DE" dirty="0" smtClean="0"/>
              <a:t>→ Abschirmladungen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Endliche </a:t>
            </a:r>
            <a:r>
              <a:rPr lang="de-DE" dirty="0" err="1" smtClean="0"/>
              <a:t>Permittivität</a:t>
            </a:r>
            <a:r>
              <a:rPr lang="de-DE" dirty="0" smtClean="0"/>
              <a:t> 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i="1" kern="0" dirty="0"/>
              <a:t>S</a:t>
            </a:r>
            <a:r>
              <a:rPr lang="de-DE" i="1" kern="0" dirty="0" smtClean="0"/>
              <a:t>napshots</a:t>
            </a:r>
            <a:r>
              <a:rPr lang="de-DE" kern="0" dirty="0" smtClean="0"/>
              <a:t> </a:t>
            </a:r>
            <a:r>
              <a:rPr lang="de-DE" kern="0" dirty="0"/>
              <a:t>von Molekül + LSM aus MD-Simulation, dann LSM </a:t>
            </a:r>
          </a:p>
          <a:p>
            <a:pPr marL="933450" lvl="1" indent="-457200">
              <a:buAutoNum type="alphaLcParenR"/>
            </a:pPr>
            <a:r>
              <a:rPr lang="de-DE" sz="2000" kern="0" dirty="0" smtClean="0"/>
              <a:t>modellieren durch Punktladungen </a:t>
            </a:r>
            <a:endParaRPr lang="de-DE" sz="2000" kern="0" dirty="0"/>
          </a:p>
          <a:p>
            <a:pPr marL="933450" lvl="1" indent="-457200">
              <a:buAutoNum type="alphaLcParenR"/>
            </a:pPr>
            <a:r>
              <a:rPr lang="de-DE" sz="2000" kern="0" dirty="0"/>
              <a:t>oder </a:t>
            </a:r>
            <a:r>
              <a:rPr lang="de-DE" sz="2000" kern="0" dirty="0" err="1"/>
              <a:t>Gauss</a:t>
            </a:r>
            <a:r>
              <a:rPr lang="de-DE" sz="2000" kern="0" dirty="0"/>
              <a:t>-förmige Ladungsverteilungen</a:t>
            </a:r>
          </a:p>
          <a:p>
            <a:pPr marL="476250" lvl="1" indent="0">
              <a:buNone/>
            </a:pPr>
            <a:r>
              <a:rPr lang="de-DE" sz="2000" kern="0" dirty="0"/>
              <a:t>c) 	oder explizit </a:t>
            </a:r>
            <a:r>
              <a:rPr lang="de-DE" sz="2000" kern="0" dirty="0" smtClean="0"/>
              <a:t>rechnen </a:t>
            </a:r>
            <a:endParaRPr lang="de-DE" sz="2000" kern="0" dirty="0"/>
          </a:p>
          <a:p>
            <a:pPr marL="476250" lvl="1" indent="0">
              <a:buNone/>
            </a:pPr>
            <a:r>
              <a:rPr lang="de-DE" sz="2000" kern="0" dirty="0"/>
              <a:t>d) 	oder Kombination aus a/b) und 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" y="1848184"/>
            <a:ext cx="877900" cy="2926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10" y="2175986"/>
            <a:ext cx="841321" cy="26824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07" y="2611034"/>
            <a:ext cx="2274005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94631"/>
            <a:ext cx="4244141" cy="28083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Umgebungs-/Lösungsmitteleffekte (</a:t>
            </a:r>
            <a:r>
              <a:rPr lang="de-DE" dirty="0" smtClean="0"/>
              <a:t>PB2)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763688" y="5885898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Mittelung über 100 </a:t>
            </a:r>
            <a:r>
              <a:rPr lang="de-DE" dirty="0" err="1"/>
              <a:t>snapshots</a:t>
            </a:r>
            <a:r>
              <a:rPr lang="de-DE" dirty="0"/>
              <a:t> (414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3481"/>
            <a:ext cx="4771817" cy="365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27" y="2348880"/>
            <a:ext cx="4771817" cy="36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Erweiterungen der Programmteile zur </a:t>
            </a:r>
            <a:br>
              <a:rPr lang="de-DE" dirty="0"/>
            </a:br>
            <a:r>
              <a:rPr lang="de-DE" dirty="0"/>
              <a:t>Berechnung chemischer Verschiebungen: Ausblick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PB3: Effizienz:  RI-J-Näherung</a:t>
            </a:r>
          </a:p>
          <a:p>
            <a:pPr marL="0" indent="0">
              <a:buNone/>
            </a:pPr>
            <a:r>
              <a:rPr lang="de-DE" kern="0" dirty="0"/>
              <a:t>		+ linear-</a:t>
            </a:r>
            <a:r>
              <a:rPr lang="de-DE" kern="0" dirty="0" err="1"/>
              <a:t>scaling</a:t>
            </a:r>
            <a:r>
              <a:rPr lang="de-DE" kern="0" dirty="0"/>
              <a:t> DFT Routinen (+meta-GGA-Funktionale)</a:t>
            </a:r>
          </a:p>
          <a:p>
            <a:pPr marL="0" indent="0">
              <a:buNone/>
            </a:pPr>
            <a:r>
              <a:rPr lang="de-DE" kern="0" dirty="0"/>
              <a:t>		+ multipole-</a:t>
            </a:r>
            <a:r>
              <a:rPr lang="de-DE" kern="0" dirty="0" err="1"/>
              <a:t>accelerated</a:t>
            </a:r>
            <a:r>
              <a:rPr lang="de-DE" kern="0" dirty="0"/>
              <a:t> RI-J</a:t>
            </a:r>
          </a:p>
          <a:p>
            <a:pPr marL="0" indent="0">
              <a:buNone/>
            </a:pPr>
            <a:r>
              <a:rPr lang="de-DE" kern="0" dirty="0"/>
              <a:t>		+ Parallelisierung</a:t>
            </a:r>
          </a:p>
          <a:p>
            <a:pPr>
              <a:lnSpc>
                <a:spcPct val="200000"/>
              </a:lnSpc>
            </a:pP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PB4: Allelektronen-</a:t>
            </a:r>
            <a:r>
              <a:rPr lang="de-DE" kern="0" dirty="0" err="1">
                <a:solidFill>
                  <a:schemeClr val="bg2">
                    <a:lumMod val="75000"/>
                  </a:schemeClr>
                </a:solidFill>
              </a:rPr>
              <a:t>Relativistik</a:t>
            </a: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 (Ausblick auf 2. Periode, s. Antrag)</a:t>
            </a:r>
          </a:p>
          <a:p>
            <a:pPr>
              <a:lnSpc>
                <a:spcPct val="200000"/>
              </a:lnSpc>
            </a:pPr>
            <a:r>
              <a:rPr lang="de-DE" kern="0" dirty="0"/>
              <a:t>KOOPERATIONEN?!</a:t>
            </a: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4399749" y="143099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Personal- und Output-Übersicht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196752"/>
            <a:ext cx="8356600" cy="4894262"/>
          </a:xfrm>
        </p:spPr>
        <p:txBody>
          <a:bodyPr/>
          <a:lstStyle/>
          <a:p>
            <a:r>
              <a:rPr lang="de-DE" dirty="0"/>
              <a:t>Personal:</a:t>
            </a:r>
          </a:p>
          <a:p>
            <a:pPr marL="0" indent="0">
              <a:buNone/>
            </a:pPr>
            <a:r>
              <a:rPr lang="de-DE" dirty="0"/>
              <a:t>	Q5-A: 	Niels </a:t>
            </a:r>
            <a:r>
              <a:rPr lang="de-DE" dirty="0" err="1"/>
              <a:t>Schieschke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</a:rPr>
              <a:t>X/2016-Y/2016</a:t>
            </a:r>
            <a:r>
              <a:rPr lang="de-DE" dirty="0"/>
              <a:t>, </a:t>
            </a:r>
          </a:p>
          <a:p>
            <a:pPr marL="0" indent="0">
              <a:buNone/>
            </a:pPr>
            <a:r>
              <a:rPr lang="de-DE" dirty="0"/>
              <a:t>	  	Dr. Peter </a:t>
            </a:r>
            <a:r>
              <a:rPr lang="de-DE" dirty="0" err="1" smtClean="0"/>
              <a:t>Limacher</a:t>
            </a:r>
            <a:r>
              <a:rPr lang="de-DE" dirty="0"/>
              <a:t>, seit </a:t>
            </a:r>
            <a:r>
              <a:rPr lang="de-DE" dirty="0" smtClean="0">
                <a:solidFill>
                  <a:srgbClr val="FF0000"/>
                </a:solidFill>
              </a:rPr>
              <a:t>04</a:t>
            </a:r>
            <a:r>
              <a:rPr lang="de-DE" dirty="0" smtClean="0"/>
              <a:t>/2016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 	Q5-B: Kevin Reiter seit 02/2016</a:t>
            </a:r>
          </a:p>
          <a:p>
            <a:r>
              <a:rPr lang="de-DE" dirty="0"/>
              <a:t>Projekteigene Publikationen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r>
              <a:rPr lang="en-US" dirty="0"/>
              <a:t>P.A. </a:t>
            </a:r>
            <a:r>
              <a:rPr lang="en-US" dirty="0" err="1"/>
              <a:t>Limacher</a:t>
            </a:r>
            <a:r>
              <a:rPr lang="en-US" dirty="0"/>
              <a:t>, W. </a:t>
            </a:r>
            <a:r>
              <a:rPr lang="en-US" dirty="0" smtClean="0"/>
              <a:t>Klopper, </a:t>
            </a:r>
            <a:r>
              <a:rPr lang="en-US" i="1" dirty="0" smtClean="0"/>
              <a:t>Computational </a:t>
            </a:r>
            <a:r>
              <a:rPr lang="en-US" i="1" dirty="0"/>
              <a:t>study of the molecular structure and hydrogen-bonds in the Hamilton wedge/cyanuric acid binding </a:t>
            </a:r>
            <a:r>
              <a:rPr lang="en-US" i="1" dirty="0" smtClean="0"/>
              <a:t>motif</a:t>
            </a:r>
            <a:r>
              <a:rPr lang="en-US" dirty="0" smtClean="0"/>
              <a:t>, </a:t>
            </a:r>
            <a:r>
              <a:rPr lang="en-US" dirty="0" err="1" smtClean="0"/>
              <a:t>ChemPhysChem</a:t>
            </a:r>
            <a:r>
              <a:rPr lang="en-US" dirty="0" smtClean="0"/>
              <a:t>, in preparation.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K. Reiter, M. Kühn, F. </a:t>
            </a:r>
            <a:r>
              <a:rPr lang="de-DE" dirty="0" err="1"/>
              <a:t>Weigend</a:t>
            </a:r>
            <a:r>
              <a:rPr lang="de-DE" dirty="0"/>
              <a:t>, </a:t>
            </a:r>
            <a:r>
              <a:rPr lang="en-US" i="1" dirty="0"/>
              <a:t>Vibrational circular dichroism spectra for large molecules and molecules with heavy elements, </a:t>
            </a:r>
            <a:r>
              <a:rPr lang="en-US" dirty="0"/>
              <a:t>The Journal of Chemical Physics </a:t>
            </a:r>
            <a:r>
              <a:rPr lang="en-US" b="1" dirty="0"/>
              <a:t>146</a:t>
            </a:r>
            <a:r>
              <a:rPr lang="en-US" dirty="0"/>
              <a:t>, 054102 (2017).</a:t>
            </a:r>
          </a:p>
          <a:p>
            <a:pPr marL="0" indent="0">
              <a:buNone/>
            </a:pPr>
            <a:endParaRPr lang="de-DE" i="1" dirty="0"/>
          </a:p>
          <a:p>
            <a:r>
              <a:rPr lang="de-DE" dirty="0"/>
              <a:t>Konferenzbeiträge </a:t>
            </a:r>
          </a:p>
          <a:p>
            <a:pPr marL="0" indent="0">
              <a:buNone/>
            </a:pPr>
            <a:r>
              <a:rPr lang="de-DE" dirty="0"/>
              <a:t>Q5-A: 	STC Bochum, Winter School </a:t>
            </a:r>
            <a:r>
              <a:rPr lang="de-DE" dirty="0" smtClean="0"/>
              <a:t>Helsinki (</a:t>
            </a:r>
            <a:r>
              <a:rPr lang="de-DE" dirty="0"/>
              <a:t>VCD-Spektren)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54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Cyanursäure/Hamilton-</a:t>
            </a:r>
            <a:r>
              <a:rPr lang="de-DE" dirty="0" err="1"/>
              <a:t>Wedge</a:t>
            </a:r>
            <a:r>
              <a:rPr lang="de-DE" dirty="0"/>
              <a:t> Motiv (Projekt A1</a:t>
            </a:r>
            <a:r>
              <a:rPr lang="de-DE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Konformationsanalyse</a:t>
            </a:r>
            <a:r>
              <a:rPr lang="de-DE" dirty="0"/>
              <a:t> belegt die </a:t>
            </a:r>
            <a:r>
              <a:rPr lang="de-DE" dirty="0" smtClean="0"/>
              <a:t>Existenz </a:t>
            </a:r>
            <a:br>
              <a:rPr lang="de-DE" dirty="0" smtClean="0"/>
            </a:br>
            <a:r>
              <a:rPr lang="de-DE" dirty="0" smtClean="0"/>
              <a:t>von </a:t>
            </a:r>
            <a:r>
              <a:rPr lang="de-DE" dirty="0"/>
              <a:t>vielen lokalen </a:t>
            </a:r>
            <a:r>
              <a:rPr lang="de-DE" dirty="0" smtClean="0"/>
              <a:t>Minima</a:t>
            </a:r>
          </a:p>
          <a:p>
            <a:endParaRPr lang="de-DE" dirty="0"/>
          </a:p>
          <a:p>
            <a:r>
              <a:rPr lang="de-DE" dirty="0"/>
              <a:t>Keines davon ist </a:t>
            </a:r>
            <a:r>
              <a:rPr lang="de-DE" dirty="0" err="1" smtClean="0"/>
              <a:t>planar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16" y="1522695"/>
            <a:ext cx="8267568" cy="45706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02729"/>
            <a:ext cx="8265445" cy="561975"/>
          </a:xfrm>
        </p:spPr>
        <p:txBody>
          <a:bodyPr/>
          <a:lstStyle/>
          <a:p>
            <a:r>
              <a:rPr lang="de-DE" dirty="0" smtClean="0"/>
              <a:t>Q5-A Bindungsstudie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42542" y="3476908"/>
            <a:ext cx="493757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O. Altintas, M. </a:t>
            </a:r>
            <a:r>
              <a:rPr lang="de-DE" sz="1100" dirty="0" err="1"/>
              <a:t>Artar</a:t>
            </a:r>
            <a:r>
              <a:rPr lang="de-DE" sz="1100" dirty="0"/>
              <a:t>, G. </a:t>
            </a:r>
            <a:r>
              <a:rPr lang="de-DE" sz="1100" dirty="0" err="1"/>
              <a:t>ter</a:t>
            </a:r>
            <a:r>
              <a:rPr lang="de-DE" sz="1100" dirty="0"/>
              <a:t> </a:t>
            </a:r>
            <a:r>
              <a:rPr lang="de-DE" sz="1100" dirty="0" err="1"/>
              <a:t>Huurne</a:t>
            </a:r>
            <a:r>
              <a:rPr lang="de-DE" sz="1100" dirty="0"/>
              <a:t>, I. K. </a:t>
            </a:r>
            <a:r>
              <a:rPr lang="de-DE" sz="1100" dirty="0" err="1"/>
              <a:t>Voets</a:t>
            </a:r>
            <a:r>
              <a:rPr lang="de-DE" sz="1100" dirty="0"/>
              <a:t>, A. R. A. </a:t>
            </a:r>
            <a:r>
              <a:rPr lang="de-DE" sz="1100" dirty="0" err="1"/>
              <a:t>Palmans</a:t>
            </a:r>
            <a:r>
              <a:rPr lang="de-DE" sz="1100" dirty="0"/>
              <a:t>, C. </a:t>
            </a:r>
            <a:r>
              <a:rPr lang="de-DE" sz="1100" dirty="0" smtClean="0"/>
              <a:t>Barner-</a:t>
            </a:r>
          </a:p>
          <a:p>
            <a:r>
              <a:rPr lang="de-DE" sz="1100" dirty="0" err="1" smtClean="0"/>
              <a:t>Kowollik</a:t>
            </a:r>
            <a:r>
              <a:rPr lang="de-DE" sz="1100" dirty="0"/>
              <a:t>, </a:t>
            </a:r>
            <a:r>
              <a:rPr lang="de-DE" sz="1100" dirty="0" err="1"/>
              <a:t>and</a:t>
            </a:r>
            <a:r>
              <a:rPr lang="de-DE" sz="1100" dirty="0"/>
              <a:t> E. W. Meijer, </a:t>
            </a:r>
            <a:r>
              <a:rPr lang="de-DE" sz="1100" i="1" dirty="0" err="1"/>
              <a:t>Macromolecules</a:t>
            </a:r>
            <a:r>
              <a:rPr lang="de-DE" sz="1100" dirty="0"/>
              <a:t> </a:t>
            </a:r>
            <a:r>
              <a:rPr lang="de-DE" sz="1100" b="1" dirty="0"/>
              <a:t>2015</a:t>
            </a:r>
            <a:r>
              <a:rPr lang="de-DE" sz="1100" dirty="0"/>
              <a:t> </a:t>
            </a:r>
            <a:r>
              <a:rPr lang="de-DE" sz="1100" i="1" dirty="0"/>
              <a:t>48</a:t>
            </a:r>
            <a:r>
              <a:rPr lang="de-DE" sz="1100" dirty="0"/>
              <a:t>, 8921-8932 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724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54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Ziel: Bindungspartner mit </a:t>
            </a:r>
            <a:r>
              <a:rPr lang="de-DE" dirty="0" err="1"/>
              <a:t>planarer</a:t>
            </a:r>
            <a:r>
              <a:rPr lang="de-DE" dirty="0"/>
              <a:t> Struktur sollen Bindungsenergie maximieren</a:t>
            </a:r>
          </a:p>
          <a:p>
            <a:r>
              <a:rPr lang="de-DE" dirty="0"/>
              <a:t>Berechnung einer Vielzahl von </a:t>
            </a:r>
            <a:r>
              <a:rPr lang="de-DE" dirty="0" smtClean="0"/>
              <a:t>modifizierten Strukturen 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/>
              <a:t>isoliert und als Komplex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02729"/>
            <a:ext cx="8265445" cy="561975"/>
          </a:xfrm>
        </p:spPr>
        <p:txBody>
          <a:bodyPr/>
          <a:lstStyle/>
          <a:p>
            <a:r>
              <a:rPr lang="de-DE" dirty="0" smtClean="0"/>
              <a:t>Q5-A Modifizierte </a:t>
            </a:r>
            <a:r>
              <a:rPr lang="de-DE" dirty="0" err="1" smtClean="0"/>
              <a:t>planare</a:t>
            </a:r>
            <a:r>
              <a:rPr lang="de-DE" dirty="0" smtClean="0"/>
              <a:t> Bindungspartner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2199234"/>
            <a:ext cx="4093714" cy="39336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324" y="2487764"/>
            <a:ext cx="2516588" cy="36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54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Ziel: Bindungspartner mit </a:t>
            </a:r>
            <a:r>
              <a:rPr lang="de-DE" dirty="0" err="1"/>
              <a:t>planarer</a:t>
            </a:r>
            <a:r>
              <a:rPr lang="de-DE" dirty="0"/>
              <a:t> Struktur sollen Bindungsenergie maximieren</a:t>
            </a:r>
          </a:p>
          <a:p>
            <a:r>
              <a:rPr lang="de-DE" dirty="0"/>
              <a:t>Berechnung einer Vielzahl von </a:t>
            </a:r>
            <a:r>
              <a:rPr lang="de-DE" dirty="0" smtClean="0"/>
              <a:t>modifizierten Strukturen 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/>
              <a:t>isoliert und als Komplex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02729"/>
            <a:ext cx="8265445" cy="561975"/>
          </a:xfrm>
        </p:spPr>
        <p:txBody>
          <a:bodyPr/>
          <a:lstStyle/>
          <a:p>
            <a:r>
              <a:rPr lang="de-DE" dirty="0" smtClean="0"/>
              <a:t>Q5-A Modifizierte </a:t>
            </a:r>
            <a:r>
              <a:rPr lang="de-DE" dirty="0" err="1" smtClean="0"/>
              <a:t>planare</a:t>
            </a:r>
            <a:r>
              <a:rPr lang="de-DE" dirty="0" smtClean="0"/>
              <a:t> Bindungspartner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2199234"/>
            <a:ext cx="4093714" cy="393369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3564439"/>
            <a:ext cx="3661417" cy="182407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4353" y="5486602"/>
            <a:ext cx="324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vorher (</a:t>
            </a:r>
            <a:r>
              <a:rPr lang="de-DE" b="1" dirty="0" smtClean="0"/>
              <a:t>4</a:t>
            </a:r>
            <a:r>
              <a:rPr lang="de-DE" dirty="0" smtClean="0"/>
              <a:t>)            nachher </a:t>
            </a:r>
            <a:r>
              <a:rPr lang="de-DE" dirty="0"/>
              <a:t>(</a:t>
            </a:r>
            <a:r>
              <a:rPr lang="de-DE" b="1" dirty="0"/>
              <a:t>11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0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65" y="3061321"/>
            <a:ext cx="2291804" cy="2302415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54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/>
              <a:t>Berechnete </a:t>
            </a:r>
            <a:r>
              <a:rPr lang="de-DE" baseline="30000" dirty="0"/>
              <a:t>1</a:t>
            </a:r>
            <a:r>
              <a:rPr lang="de-DE" dirty="0"/>
              <a:t>H-NMR chemische Verschiebungen in </a:t>
            </a:r>
            <a:r>
              <a:rPr lang="de-DE" dirty="0" smtClean="0"/>
              <a:t>ppm</a:t>
            </a:r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Abweichungen vom Experiment für Wasserstoffbrücke </a:t>
            </a:r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02729"/>
            <a:ext cx="8265445" cy="561975"/>
          </a:xfrm>
        </p:spPr>
        <p:txBody>
          <a:bodyPr/>
          <a:lstStyle/>
          <a:p>
            <a:r>
              <a:rPr lang="de-DE" dirty="0" smtClean="0"/>
              <a:t>Q5-A Vergleich mit NMR Experimenten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25" y="3284984"/>
            <a:ext cx="3057971" cy="249941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523" y="5481297"/>
            <a:ext cx="1200600" cy="606202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3936499" y="4311746"/>
            <a:ext cx="2219677" cy="1169551"/>
            <a:chOff x="3876943" y="3996144"/>
            <a:chExt cx="2219677" cy="1169551"/>
          </a:xfrm>
        </p:grpSpPr>
        <p:sp>
          <p:nvSpPr>
            <p:cNvPr id="19" name="Rechteck 18"/>
            <p:cNvSpPr/>
            <p:nvPr/>
          </p:nvSpPr>
          <p:spPr>
            <a:xfrm>
              <a:off x="3876943" y="3996144"/>
              <a:ext cx="2219677" cy="116955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902278" y="3996144"/>
              <a:ext cx="215315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Die </a:t>
              </a:r>
              <a:r>
                <a:rPr lang="de-DE" sz="1400" dirty="0" smtClean="0"/>
                <a:t>experimentell</a:t>
              </a:r>
            </a:p>
            <a:p>
              <a:pPr algn="ctr"/>
              <a:r>
                <a:rPr lang="de-DE" sz="1400" dirty="0" smtClean="0"/>
                <a:t>Beobachteten</a:t>
              </a:r>
            </a:p>
            <a:p>
              <a:pPr algn="ctr"/>
              <a:r>
                <a:rPr lang="de-DE" sz="1400" dirty="0" smtClean="0"/>
                <a:t>Wasserstoffbrücken</a:t>
              </a:r>
              <a:endParaRPr lang="de-DE" sz="1400" dirty="0"/>
            </a:p>
            <a:p>
              <a:pPr algn="ctr"/>
              <a:r>
                <a:rPr lang="de-DE" sz="1400" dirty="0"/>
                <a:t>sind schwächer </a:t>
              </a:r>
              <a:r>
                <a:rPr lang="de-DE" sz="1400" dirty="0" smtClean="0"/>
                <a:t>als</a:t>
              </a:r>
            </a:p>
            <a:p>
              <a:pPr algn="ctr"/>
              <a:r>
                <a:rPr lang="de-DE" sz="1400" dirty="0" smtClean="0"/>
                <a:t>theoretisch vorhergesagt</a:t>
              </a:r>
              <a:endParaRPr lang="de-DE" sz="1400" dirty="0"/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730553" y="5805264"/>
            <a:ext cx="3121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Korrelation zwischen Bindungslänge </a:t>
            </a:r>
            <a:endParaRPr lang="de-DE" sz="1400" dirty="0" smtClean="0"/>
          </a:p>
          <a:p>
            <a:r>
              <a:rPr lang="de-DE" sz="1400" dirty="0" smtClean="0"/>
              <a:t>und </a:t>
            </a:r>
            <a:r>
              <a:rPr lang="de-DE" sz="1400" dirty="0"/>
              <a:t>chemischer Verschiebung</a:t>
            </a:r>
          </a:p>
          <a:p>
            <a:endParaRPr lang="de-DE" sz="1400" dirty="0"/>
          </a:p>
        </p:txBody>
      </p:sp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99612"/>
              </p:ext>
            </p:extLst>
          </p:nvPr>
        </p:nvGraphicFramePr>
        <p:xfrm>
          <a:off x="732997" y="1465914"/>
          <a:ext cx="2182818" cy="985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606">
                  <a:extLst>
                    <a:ext uri="{9D8B030D-6E8A-4147-A177-3AD203B41FA5}">
                      <a16:colId xmlns:a16="http://schemas.microsoft.com/office/drawing/2014/main" val="3221025637"/>
                    </a:ext>
                  </a:extLst>
                </a:gridCol>
                <a:gridCol w="727606">
                  <a:extLst>
                    <a:ext uri="{9D8B030D-6E8A-4147-A177-3AD203B41FA5}">
                      <a16:colId xmlns:a16="http://schemas.microsoft.com/office/drawing/2014/main" val="3133154311"/>
                    </a:ext>
                  </a:extLst>
                </a:gridCol>
                <a:gridCol w="727606">
                  <a:extLst>
                    <a:ext uri="{9D8B030D-6E8A-4147-A177-3AD203B41FA5}">
                      <a16:colId xmlns:a16="http://schemas.microsoft.com/office/drawing/2014/main" val="393826014"/>
                    </a:ext>
                  </a:extLst>
                </a:gridCol>
              </a:tblGrid>
              <a:tr h="30915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 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37133"/>
                  </a:ext>
                </a:extLst>
              </a:tr>
              <a:tr h="33825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 smtClean="0"/>
                        <a:t>Exp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8.45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8.98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72199"/>
                  </a:ext>
                </a:extLst>
              </a:tr>
              <a:tr h="33825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B3LYP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9.44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9.86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90418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11403"/>
              </p:ext>
            </p:extLst>
          </p:nvPr>
        </p:nvGraphicFramePr>
        <p:xfrm>
          <a:off x="3131842" y="1465915"/>
          <a:ext cx="2232246" cy="99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082">
                  <a:extLst>
                    <a:ext uri="{9D8B030D-6E8A-4147-A177-3AD203B41FA5}">
                      <a16:colId xmlns:a16="http://schemas.microsoft.com/office/drawing/2014/main" val="3221025637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3133154311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393826014"/>
                    </a:ext>
                  </a:extLst>
                </a:gridCol>
              </a:tblGrid>
              <a:tr h="299597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c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 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37133"/>
                  </a:ext>
                </a:extLst>
              </a:tr>
              <a:tr h="34303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 smtClean="0"/>
                        <a:t>Exp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9.23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9.49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72199"/>
                  </a:ext>
                </a:extLst>
              </a:tr>
              <a:tr h="343038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B3LYP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10.08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10.14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90418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12732"/>
              </p:ext>
            </p:extLst>
          </p:nvPr>
        </p:nvGraphicFramePr>
        <p:xfrm>
          <a:off x="5597494" y="1465915"/>
          <a:ext cx="3058475" cy="985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989">
                  <a:extLst>
                    <a:ext uri="{9D8B030D-6E8A-4147-A177-3AD203B41FA5}">
                      <a16:colId xmlns:a16="http://schemas.microsoft.com/office/drawing/2014/main" val="3221025637"/>
                    </a:ext>
                  </a:extLst>
                </a:gridCol>
                <a:gridCol w="749933">
                  <a:extLst>
                    <a:ext uri="{9D8B030D-6E8A-4147-A177-3AD203B41FA5}">
                      <a16:colId xmlns:a16="http://schemas.microsoft.com/office/drawing/2014/main" val="3133154311"/>
                    </a:ext>
                  </a:extLst>
                </a:gridCol>
                <a:gridCol w="807621">
                  <a:extLst>
                    <a:ext uri="{9D8B030D-6E8A-4147-A177-3AD203B41FA5}">
                      <a16:colId xmlns:a16="http://schemas.microsoft.com/office/drawing/2014/main" val="393826014"/>
                    </a:ext>
                  </a:extLst>
                </a:gridCol>
                <a:gridCol w="749932">
                  <a:extLst>
                    <a:ext uri="{9D8B030D-6E8A-4147-A177-3AD203B41FA5}">
                      <a16:colId xmlns:a16="http://schemas.microsoft.com/office/drawing/2014/main" val="2551315894"/>
                    </a:ext>
                  </a:extLst>
                </a:gridCol>
              </a:tblGrid>
              <a:tr h="30501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 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 •</a:t>
                      </a:r>
                      <a:r>
                        <a:rPr lang="de-DE" sz="1400" baseline="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37133"/>
                  </a:ext>
                </a:extLst>
              </a:tr>
              <a:tr h="340331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 smtClean="0"/>
                        <a:t>Exp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7.98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10.83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13.14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72199"/>
                  </a:ext>
                </a:extLst>
              </a:tr>
              <a:tr h="340331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/>
                        <a:t>B3LYP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6.39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16.15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15.69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9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0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Erweiterungen der Programmteile zur </a:t>
            </a:r>
            <a:br>
              <a:rPr lang="de-DE" dirty="0"/>
            </a:br>
            <a:r>
              <a:rPr lang="de-DE" dirty="0"/>
              <a:t>Berechnung chemischer Verschiebungen: Stand 03/201</a:t>
            </a:r>
            <a:r>
              <a:rPr lang="de-DE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de-DE" kern="0" dirty="0"/>
              <a:t>PB1: Schwere Elemente (</a:t>
            </a:r>
            <a:r>
              <a:rPr lang="de-DE" i="1" kern="0" dirty="0"/>
              <a:t>Z</a:t>
            </a:r>
            <a:r>
              <a:rPr lang="de-DE" kern="0" dirty="0"/>
              <a:t>&gt;36): Relativistische Rumpfpotenziale</a:t>
            </a:r>
          </a:p>
          <a:p>
            <a:pPr>
              <a:lnSpc>
                <a:spcPct val="200000"/>
              </a:lnSpc>
            </a:pPr>
            <a:r>
              <a:rPr lang="de-DE" kern="0" dirty="0"/>
              <a:t>PB1a: </a:t>
            </a:r>
            <a:r>
              <a:rPr lang="de-DE" i="1" kern="0" dirty="0" err="1"/>
              <a:t>Vibrational</a:t>
            </a:r>
            <a:r>
              <a:rPr lang="de-DE" i="1" kern="0" dirty="0"/>
              <a:t> </a:t>
            </a:r>
            <a:r>
              <a:rPr lang="de-DE" i="1" kern="0" dirty="0" err="1"/>
              <a:t>Circular</a:t>
            </a:r>
            <a:r>
              <a:rPr lang="de-DE" i="1" kern="0" dirty="0"/>
              <a:t> </a:t>
            </a:r>
            <a:r>
              <a:rPr lang="de-DE" i="1" kern="0" dirty="0" err="1"/>
              <a:t>Dichroism</a:t>
            </a:r>
            <a:r>
              <a:rPr lang="de-DE" kern="0" dirty="0"/>
              <a:t> (VCD) Spektren</a:t>
            </a:r>
          </a:p>
          <a:p>
            <a:pPr>
              <a:lnSpc>
                <a:spcPct val="200000"/>
              </a:lnSpc>
            </a:pP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PB2: Umgebungseffekte: COSMO-Modell</a:t>
            </a:r>
          </a:p>
          <a:p>
            <a:pPr>
              <a:lnSpc>
                <a:spcPct val="200000"/>
              </a:lnSpc>
            </a:pP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PB3: Effizienz: RI-J-Näherung</a:t>
            </a:r>
          </a:p>
          <a:p>
            <a:pPr>
              <a:lnSpc>
                <a:spcPct val="200000"/>
              </a:lnSpc>
            </a:pP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PB4: Allelektronen-</a:t>
            </a:r>
            <a:r>
              <a:rPr lang="de-DE" kern="0" dirty="0" err="1">
                <a:solidFill>
                  <a:schemeClr val="bg2">
                    <a:lumMod val="75000"/>
                  </a:schemeClr>
                </a:solidFill>
              </a:rPr>
              <a:t>Relativistik</a:t>
            </a: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 (Ausblick auf 2. Periode, s. Antrag)</a:t>
            </a: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8288181" y="1574278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7064045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Erweiterungen der Programmteile zur </a:t>
            </a:r>
            <a:br>
              <a:rPr lang="de-DE" dirty="0"/>
            </a:br>
            <a:r>
              <a:rPr lang="de-DE" dirty="0"/>
              <a:t>Berechnung chemischer Verschiebungen: Stand 03/201</a:t>
            </a:r>
            <a:r>
              <a:rPr lang="de-DE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de-DE" kern="0" dirty="0"/>
              <a:t>PB1: Schwere Elemente (</a:t>
            </a:r>
            <a:r>
              <a:rPr lang="de-DE" i="1" kern="0" dirty="0"/>
              <a:t>Z</a:t>
            </a:r>
            <a:r>
              <a:rPr lang="de-DE" kern="0" dirty="0"/>
              <a:t>&gt;36): Relativistische Rumpfpotenziale</a:t>
            </a:r>
          </a:p>
          <a:p>
            <a:pPr>
              <a:lnSpc>
                <a:spcPct val="200000"/>
              </a:lnSpc>
            </a:pPr>
            <a:r>
              <a:rPr lang="de-DE" kern="0" dirty="0"/>
              <a:t>PB1a: </a:t>
            </a:r>
            <a:r>
              <a:rPr lang="de-DE" i="1" kern="0" dirty="0" err="1"/>
              <a:t>Vibrational</a:t>
            </a:r>
            <a:r>
              <a:rPr lang="de-DE" i="1" kern="0" dirty="0"/>
              <a:t> </a:t>
            </a:r>
            <a:r>
              <a:rPr lang="de-DE" i="1" kern="0" dirty="0" err="1"/>
              <a:t>Circular</a:t>
            </a:r>
            <a:r>
              <a:rPr lang="de-DE" i="1" kern="0" dirty="0"/>
              <a:t> </a:t>
            </a:r>
            <a:r>
              <a:rPr lang="de-DE" i="1" kern="0" dirty="0" err="1"/>
              <a:t>Dichroism</a:t>
            </a:r>
            <a:r>
              <a:rPr lang="de-DE" kern="0" dirty="0"/>
              <a:t> (VCD) Spektren</a:t>
            </a:r>
          </a:p>
          <a:p>
            <a:pPr>
              <a:lnSpc>
                <a:spcPct val="200000"/>
              </a:lnSpc>
            </a:pPr>
            <a:r>
              <a:rPr lang="de-DE" kern="0" dirty="0"/>
              <a:t>PB2: Umgebungseffekte: COSMO-Modell</a:t>
            </a:r>
          </a:p>
          <a:p>
            <a:pPr marL="0" indent="0">
              <a:buNone/>
            </a:pPr>
            <a:r>
              <a:rPr lang="de-DE" kern="0" dirty="0"/>
              <a:t>	+ Punktladungsmodell, + </a:t>
            </a:r>
            <a:r>
              <a:rPr lang="de-DE" kern="0" dirty="0" err="1"/>
              <a:t>Gauss-Ladungsmodell</a:t>
            </a:r>
            <a:endParaRPr lang="de-DE" kern="0" dirty="0"/>
          </a:p>
          <a:p>
            <a:pPr>
              <a:lnSpc>
                <a:spcPct val="200000"/>
              </a:lnSpc>
            </a:pPr>
            <a:r>
              <a:rPr lang="de-DE" kern="0" dirty="0"/>
              <a:t>PB3: Effizienz: RI-J-Näherung</a:t>
            </a:r>
          </a:p>
          <a:p>
            <a:pPr>
              <a:lnSpc>
                <a:spcPct val="200000"/>
              </a:lnSpc>
            </a:pP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PB4: Allelektronen-</a:t>
            </a:r>
            <a:r>
              <a:rPr lang="de-DE" kern="0" dirty="0" err="1">
                <a:solidFill>
                  <a:schemeClr val="bg2">
                    <a:lumMod val="75000"/>
                  </a:schemeClr>
                </a:solidFill>
              </a:rPr>
              <a:t>Relativistik</a:t>
            </a:r>
            <a:r>
              <a:rPr lang="de-DE" kern="0" dirty="0">
                <a:solidFill>
                  <a:schemeClr val="bg2">
                    <a:lumMod val="75000"/>
                  </a:schemeClr>
                </a:solidFill>
              </a:rPr>
              <a:t> (Ausblick auf 2. Periode, s. Antrag)</a:t>
            </a: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8288181" y="1574278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7064045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Halber Rahmen 7"/>
          <p:cNvSpPr/>
          <p:nvPr/>
        </p:nvSpPr>
        <p:spPr>
          <a:xfrm rot="3540000" flipH="1" flipV="1">
            <a:off x="5911917" y="3014438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Halber Rahmen 8"/>
          <p:cNvSpPr/>
          <p:nvPr/>
        </p:nvSpPr>
        <p:spPr>
          <a:xfrm rot="3540000" flipH="1" flipV="1">
            <a:off x="4543765" y="4023278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88" y="1343595"/>
            <a:ext cx="1748480" cy="28150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Effizienz (</a:t>
            </a:r>
            <a:r>
              <a:rPr lang="de-DE" dirty="0" smtClean="0"/>
              <a:t>PB3)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75549" y="11689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RI-J: 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83568" y="4400140"/>
            <a:ext cx="3044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Methode: PBE/def2-TZVP</a:t>
            </a:r>
          </a:p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Rechenzeit: </a:t>
            </a:r>
          </a:p>
          <a:p>
            <a:r>
              <a:rPr lang="de-DE" dirty="0" smtClean="0"/>
              <a:t>  Energie	42 min</a:t>
            </a:r>
          </a:p>
          <a:p>
            <a:r>
              <a:rPr lang="de-DE" dirty="0" smtClean="0"/>
              <a:t>  NMR 		5h 51min</a:t>
            </a:r>
          </a:p>
          <a:p>
            <a:r>
              <a:rPr lang="de-DE" dirty="0"/>
              <a:t> </a:t>
            </a:r>
            <a:r>
              <a:rPr lang="de-DE" dirty="0" smtClean="0"/>
              <a:t> NMR (RI-J)	1h 10min 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827584" y="362644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Bild von mittelfettem Molekül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08703" y="4699010"/>
            <a:ext cx="3172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Methode: </a:t>
            </a:r>
            <a:r>
              <a:rPr lang="de-DE" dirty="0" smtClean="0"/>
              <a:t>PBE/def2-SV(P)</a:t>
            </a:r>
            <a:endParaRPr lang="de-DE" dirty="0"/>
          </a:p>
          <a:p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Rechenzeit</a:t>
            </a:r>
            <a:r>
              <a:rPr lang="de-DE" dirty="0"/>
              <a:t>: </a:t>
            </a:r>
          </a:p>
          <a:p>
            <a:r>
              <a:rPr lang="de-DE" dirty="0"/>
              <a:t>  Energie	</a:t>
            </a:r>
            <a:r>
              <a:rPr lang="de-DE" dirty="0" smtClean="0"/>
              <a:t>ca. 180h</a:t>
            </a:r>
            <a:endParaRPr lang="de-DE" dirty="0"/>
          </a:p>
          <a:p>
            <a:r>
              <a:rPr lang="de-DE" dirty="0" smtClean="0"/>
              <a:t>  NMR (</a:t>
            </a:r>
            <a:r>
              <a:rPr lang="de-DE" dirty="0"/>
              <a:t>RI-J)	</a:t>
            </a:r>
            <a:r>
              <a:rPr lang="de-DE" dirty="0" smtClean="0"/>
              <a:t>24h 35min 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5" y="3068960"/>
            <a:ext cx="4320766" cy="7915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5" y="2045864"/>
            <a:ext cx="4403018" cy="87414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78174" y="394592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94</a:t>
            </a:r>
            <a:r>
              <a:rPr lang="de-DE" dirty="0" smtClean="0"/>
              <a:t>H</a:t>
            </a:r>
            <a:r>
              <a:rPr lang="de-DE" baseline="-25000" dirty="0" smtClean="0"/>
              <a:t>174</a:t>
            </a:r>
            <a:r>
              <a:rPr lang="de-DE" dirty="0" smtClean="0"/>
              <a:t>O</a:t>
            </a:r>
            <a:r>
              <a:rPr lang="de-DE" baseline="-25000" dirty="0" smtClean="0"/>
              <a:t>12</a:t>
            </a:r>
            <a:r>
              <a:rPr lang="de-DE" dirty="0" smtClean="0"/>
              <a:t>N</a:t>
            </a:r>
            <a:r>
              <a:rPr lang="de-DE" baseline="-25000" dirty="0" smtClean="0"/>
              <a:t>4</a:t>
            </a:r>
            <a:r>
              <a:rPr lang="de-DE" dirty="0" smtClean="0"/>
              <a:t>S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15" name="Textfeld 14"/>
          <p:cNvSpPr txBox="1"/>
          <p:nvPr/>
        </p:nvSpPr>
        <p:spPr>
          <a:xfrm>
            <a:off x="5832142" y="4108181"/>
            <a:ext cx="219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304</a:t>
            </a:r>
            <a:r>
              <a:rPr lang="de-DE" dirty="0" smtClean="0"/>
              <a:t>H</a:t>
            </a:r>
            <a:r>
              <a:rPr lang="de-DE" baseline="-25000" dirty="0" smtClean="0"/>
              <a:t>346</a:t>
            </a:r>
            <a:r>
              <a:rPr lang="de-DE" dirty="0" smtClean="0"/>
              <a:t>O</a:t>
            </a:r>
            <a:r>
              <a:rPr lang="de-DE" baseline="-25000" dirty="0" smtClean="0"/>
              <a:t>220</a:t>
            </a:r>
            <a:r>
              <a:rPr lang="de-DE" dirty="0" smtClean="0"/>
              <a:t>N</a:t>
            </a:r>
            <a:r>
              <a:rPr lang="de-DE" baseline="-25000" dirty="0" smtClean="0"/>
              <a:t>118</a:t>
            </a:r>
            <a:r>
              <a:rPr lang="de-DE" dirty="0" smtClean="0"/>
              <a:t>P</a:t>
            </a:r>
            <a:r>
              <a:rPr lang="de-DE" baseline="-25000" dirty="0" smtClean="0"/>
              <a:t>30</a:t>
            </a:r>
            <a:endParaRPr lang="de-DE" baseline="-25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12" y="1170874"/>
            <a:ext cx="5157663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331</Words>
  <Application>Microsoft Office PowerPoint</Application>
  <PresentationFormat>Bildschirmpräsentation (4:3)</PresentationFormat>
  <Paragraphs>125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4" baseType="lpstr">
      <vt:lpstr>Arial</vt:lpstr>
      <vt:lpstr>KIT-PPT_Master_dt_2016</vt:lpstr>
      <vt:lpstr>PowerPoint-Präsentation</vt:lpstr>
      <vt:lpstr>Personal- und Output-Übersicht</vt:lpstr>
      <vt:lpstr>Q5-A Bindungsstudie</vt:lpstr>
      <vt:lpstr>Q5-A Modifizierte planare Bindungspartner</vt:lpstr>
      <vt:lpstr>Q5-A Modifizierte planare Bindungspartner</vt:lpstr>
      <vt:lpstr>Q5-A Vergleich mit NMR Experimenten</vt:lpstr>
      <vt:lpstr>Q5-B Erweiterungen der Programmteile zur  Berechnung chemischer Verschiebungen: Stand 03/2016</vt:lpstr>
      <vt:lpstr>Q5-B Erweiterungen der Programmteile zur  Berechnung chemischer Verschiebungen: Stand 03/2017</vt:lpstr>
      <vt:lpstr>Q5-B: Effizienz (PB3)</vt:lpstr>
      <vt:lpstr>Q5-B: Umgebungs-/Lösungsmitteleffekte (PB2)</vt:lpstr>
      <vt:lpstr>Q5-B: Umgebungs-/Lösungsmitteleffekte (PB2)</vt:lpstr>
      <vt:lpstr>Q5-B Erweiterungen der Programmteile zur  Berechnung chemischer Verschiebungen: Ausblick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146</cp:revision>
  <cp:lastPrinted>2016-01-25T12:04:10Z</cp:lastPrinted>
  <dcterms:created xsi:type="dcterms:W3CDTF">2015-12-26T12:20:34Z</dcterms:created>
  <dcterms:modified xsi:type="dcterms:W3CDTF">2017-03-08T09:39:40Z</dcterms:modified>
</cp:coreProperties>
</file>